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62" r:id="rId3"/>
    <p:sldId id="265" r:id="rId4"/>
    <p:sldId id="275" r:id="rId5"/>
    <p:sldId id="291" r:id="rId6"/>
    <p:sldId id="298" r:id="rId7"/>
    <p:sldId id="293" r:id="rId8"/>
    <p:sldId id="283" r:id="rId9"/>
    <p:sldId id="279" r:id="rId10"/>
    <p:sldId id="259" r:id="rId11"/>
    <p:sldId id="276" r:id="rId12"/>
    <p:sldId id="277" r:id="rId13"/>
    <p:sldId id="257" r:id="rId14"/>
    <p:sldId id="258" r:id="rId15"/>
    <p:sldId id="294" r:id="rId16"/>
    <p:sldId id="290" r:id="rId17"/>
    <p:sldId id="260" r:id="rId18"/>
    <p:sldId id="261" r:id="rId19"/>
    <p:sldId id="292" r:id="rId20"/>
    <p:sldId id="268" r:id="rId21"/>
    <p:sldId id="299" r:id="rId22"/>
  </p:sldIdLst>
  <p:sldSz cx="9144000" cy="6858000" type="screen4x3"/>
  <p:notesSz cx="9363075" cy="7077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66"/>
    <a:srgbClr val="CCFFFF"/>
    <a:srgbClr val="FFCC99"/>
    <a:srgbClr val="FFFFCC"/>
    <a:srgbClr val="000066"/>
    <a:srgbClr val="E4E4E4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6" autoAdjust="0"/>
    <p:restoredTop sz="94676" autoAdjust="0"/>
  </p:normalViewPr>
  <p:slideViewPr>
    <p:cSldViewPr snapToGrid="0">
      <p:cViewPr varScale="1">
        <p:scale>
          <a:sx n="112" d="100"/>
          <a:sy n="112" d="100"/>
        </p:scale>
        <p:origin x="-7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75AB0-987C-490E-A2E8-00BC70B26C2B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21902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3223" y="6721902"/>
            <a:ext cx="4057753" cy="3539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0949E-6E87-4F4E-84F2-732FC0B0E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82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6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2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6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7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8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3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2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9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2691-33B5-450A-BE02-AB3C74F72827}" type="datetimeFigureOut">
              <a:rPr lang="en-US" smtClean="0"/>
              <a:t>2/27/2013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F7BC-1E52-4E0E-9FB7-EFDF582D51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6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87865" y="333950"/>
            <a:ext cx="8559795" cy="6278642"/>
          </a:xfrm>
          <a:prstGeom prst="rect">
            <a:avLst/>
          </a:prstGeom>
          <a:solidFill>
            <a:schemeClr val="bg1"/>
          </a:solidFill>
          <a:ln w="57150" cap="rnd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Application and Improvements to COAMPS-TC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00"/>
                </a:solidFill>
              </a:rPr>
              <a:t>Richard M. </a:t>
            </a:r>
            <a:r>
              <a:rPr lang="en-US" b="1" dirty="0" smtClean="0">
                <a:solidFill>
                  <a:srgbClr val="800000"/>
                </a:solidFill>
              </a:rPr>
              <a:t>Hodur</a:t>
            </a:r>
            <a:r>
              <a:rPr lang="en-US" b="1" baseline="30000" dirty="0" smtClean="0">
                <a:solidFill>
                  <a:srgbClr val="800000"/>
                </a:solidFill>
              </a:rPr>
              <a:t>1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J. Doyle</a:t>
            </a:r>
            <a:r>
              <a:rPr lang="en-US" b="1" baseline="30000" dirty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smtClean="0">
                <a:solidFill>
                  <a:srgbClr val="800000"/>
                </a:solidFill>
              </a:rPr>
              <a:t>E. Hendricks</a:t>
            </a:r>
            <a:r>
              <a:rPr lang="en-US" b="1" baseline="30000" dirty="0" smtClean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Y. Jin</a:t>
            </a:r>
            <a:r>
              <a:rPr lang="en-US" b="1" baseline="30000" dirty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J</a:t>
            </a:r>
            <a:r>
              <a:rPr lang="en-US" b="1" dirty="0" smtClean="0">
                <a:solidFill>
                  <a:srgbClr val="800000"/>
                </a:solidFill>
              </a:rPr>
              <a:t>. Moskaitis</a:t>
            </a:r>
            <a:r>
              <a:rPr lang="en-US" b="1" baseline="30000" dirty="0" smtClean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K. Sashegyi</a:t>
            </a:r>
            <a:r>
              <a:rPr lang="en-US" b="1" baseline="30000" dirty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J. </a:t>
            </a:r>
            <a:r>
              <a:rPr lang="en-US" b="1" dirty="0" smtClean="0">
                <a:solidFill>
                  <a:srgbClr val="800000"/>
                </a:solidFill>
              </a:rPr>
              <a:t>Schmidt</a:t>
            </a:r>
            <a:r>
              <a:rPr lang="en-US" b="1" baseline="30000" dirty="0" smtClean="0">
                <a:solidFill>
                  <a:srgbClr val="800000"/>
                </a:solidFill>
              </a:rPr>
              <a:t>2</a:t>
            </a:r>
            <a:endParaRPr lang="en-US" b="1" baseline="30000" dirty="0">
              <a:solidFill>
                <a:srgbClr val="8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 dirty="0" smtClean="0">
                <a:solidFill>
                  <a:srgbClr val="003366"/>
                </a:solidFill>
              </a:rPr>
              <a:t>1</a:t>
            </a:r>
            <a:r>
              <a:rPr lang="en-US" b="1" dirty="0" smtClean="0">
                <a:solidFill>
                  <a:srgbClr val="003366"/>
                </a:solidFill>
              </a:rPr>
              <a:t>Innovative Employee Solutions/S</a:t>
            </a:r>
            <a:r>
              <a:rPr lang="en-US" b="1" dirty="0" smtClean="0">
                <a:solidFill>
                  <a:srgbClr val="003366"/>
                </a:solidFill>
              </a:rPr>
              <a:t>cience </a:t>
            </a:r>
            <a:r>
              <a:rPr lang="en-US" b="1" dirty="0">
                <a:solidFill>
                  <a:srgbClr val="003366"/>
                </a:solidFill>
              </a:rPr>
              <a:t>Applications International Corporation, Monterey, 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 dirty="0">
                <a:solidFill>
                  <a:srgbClr val="003366"/>
                </a:solidFill>
              </a:rPr>
              <a:t>2</a:t>
            </a:r>
            <a:r>
              <a:rPr lang="en-US" b="1" dirty="0">
                <a:solidFill>
                  <a:srgbClr val="003366"/>
                </a:solidFill>
              </a:rPr>
              <a:t>Naval Research Laboratory, Monterey, </a:t>
            </a:r>
            <a:r>
              <a:rPr lang="en-US" b="1" dirty="0" smtClean="0">
                <a:solidFill>
                  <a:srgbClr val="003366"/>
                </a:solidFill>
              </a:rPr>
              <a:t>CA</a:t>
            </a:r>
            <a:endParaRPr lang="en-US" sz="1200" b="1" dirty="0" smtClean="0">
              <a:solidFill>
                <a:srgbClr val="0033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33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00"/>
                </a:solidFill>
              </a:rPr>
              <a:t>2013 </a:t>
            </a:r>
            <a:r>
              <a:rPr lang="en-US" b="1" dirty="0" smtClean="0">
                <a:solidFill>
                  <a:srgbClr val="800000"/>
                </a:solidFill>
              </a:rPr>
              <a:t>IHC/Tropical </a:t>
            </a:r>
            <a:r>
              <a:rPr lang="en-US" b="1" dirty="0">
                <a:solidFill>
                  <a:srgbClr val="800000"/>
                </a:solidFill>
              </a:rPr>
              <a:t>Cyclone Research Forum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66"/>
                </a:solidFill>
              </a:rPr>
              <a:t>College Park, MD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66"/>
                </a:solidFill>
              </a:rPr>
              <a:t>4-8 March </a:t>
            </a:r>
            <a:r>
              <a:rPr lang="en-US" b="1" dirty="0" smtClean="0">
                <a:solidFill>
                  <a:srgbClr val="003366"/>
                </a:solidFill>
              </a:rPr>
              <a:t>2013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3" y="1654400"/>
            <a:ext cx="2556937" cy="25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94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6670" y="474244"/>
            <a:ext cx="745066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Pre-Retro Test Cases</a:t>
            </a:r>
          </a:p>
          <a:p>
            <a:pPr algn="ctr"/>
            <a:r>
              <a:rPr lang="en-US" sz="32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99 Cases from 2010, 2011, and 2012</a:t>
            </a:r>
            <a:endParaRPr lang="en-US" sz="32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9" y="1948916"/>
            <a:ext cx="7329968" cy="4070878"/>
          </a:xfrm>
          <a:prstGeom prst="rect">
            <a:avLst/>
          </a:prstGeom>
          <a:noFill/>
          <a:ln w="5080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4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1" y="2241810"/>
            <a:ext cx="8534348" cy="2338683"/>
          </a:xfrm>
          <a:prstGeom prst="rect">
            <a:avLst/>
          </a:prstGeom>
          <a:solidFill>
            <a:schemeClr val="bg1"/>
          </a:solidFill>
          <a:ln w="44450" cap="rnd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08" y="2372951"/>
            <a:ext cx="8432172" cy="191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5532" y="341007"/>
            <a:ext cx="8647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COAMPS-TC Track Forecasts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Old vs. New TC Synthetics</a:t>
            </a:r>
          </a:p>
          <a:p>
            <a:pPr algn="ctr"/>
            <a:r>
              <a:rPr lang="en-US" sz="2400" b="1" dirty="0" smtClean="0">
                <a:solidFill>
                  <a:srgbClr val="003366"/>
                </a:solidFill>
              </a:rPr>
              <a:t>Ernesto (2012/05L)</a:t>
            </a:r>
            <a:endParaRPr lang="en-US" sz="2400" b="1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3267" y="276862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Old Synthetics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62425" y="2811817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New Synthetics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3597" y="5096933"/>
            <a:ext cx="741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new synthetics led to improved track forecasts for Ernesto, particularly in it’s early stages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125133" y="3479798"/>
            <a:ext cx="2328334" cy="685800"/>
          </a:xfrm>
          <a:prstGeom prst="ellipse">
            <a:avLst/>
          </a:prstGeom>
          <a:noFill/>
          <a:ln w="31750" cap="rnd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392280" y="3471329"/>
            <a:ext cx="2328334" cy="685800"/>
          </a:xfrm>
          <a:prstGeom prst="ellipse">
            <a:avLst/>
          </a:prstGeom>
          <a:noFill/>
          <a:ln w="31750" cap="rnd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1" y="2031941"/>
            <a:ext cx="8534348" cy="3166534"/>
            <a:chOff x="304801" y="3522133"/>
            <a:chExt cx="8534348" cy="3166534"/>
          </a:xfrm>
        </p:grpSpPr>
        <p:sp>
          <p:nvSpPr>
            <p:cNvPr id="2" name="Rectangle 1"/>
            <p:cNvSpPr/>
            <p:nvPr/>
          </p:nvSpPr>
          <p:spPr>
            <a:xfrm>
              <a:off x="304801" y="3522133"/>
              <a:ext cx="8534348" cy="3166534"/>
            </a:xfrm>
            <a:prstGeom prst="rect">
              <a:avLst/>
            </a:prstGeom>
            <a:solidFill>
              <a:schemeClr val="bg1"/>
            </a:solidFill>
            <a:ln w="44450" cap="rnd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564" y="3668149"/>
              <a:ext cx="7740461" cy="2913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040456" y="4600120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Old Synthetics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66929" y="4601833"/>
              <a:ext cx="1371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New Synthetics</a:t>
              </a:r>
              <a:endParaRPr lang="en-US" sz="1400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5532" y="341007"/>
            <a:ext cx="86476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COAMPS-TC Track Forecasts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Old vs. New TC Synthetics</a:t>
            </a:r>
          </a:p>
          <a:p>
            <a:pPr algn="ctr"/>
            <a:r>
              <a:rPr lang="en-US" sz="2400" b="1" dirty="0" smtClean="0">
                <a:solidFill>
                  <a:srgbClr val="000066"/>
                </a:solidFill>
              </a:rPr>
              <a:t>Katia (2011/12L)</a:t>
            </a:r>
            <a:endParaRPr lang="en-US" sz="2400" b="1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3597" y="5503349"/>
            <a:ext cx="7418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new synthetics led to improved track forecasts for Katia, particularly during </a:t>
            </a:r>
            <a:r>
              <a:rPr lang="en-US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recurvature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75267" y="2442771"/>
            <a:ext cx="2328334" cy="1587361"/>
          </a:xfrm>
          <a:prstGeom prst="ellipse">
            <a:avLst/>
          </a:prstGeom>
          <a:noFill/>
          <a:ln w="31750" cap="rnd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418667" y="2442770"/>
            <a:ext cx="2328334" cy="1587361"/>
          </a:xfrm>
          <a:prstGeom prst="ellipse">
            <a:avLst/>
          </a:prstGeom>
          <a:noFill/>
          <a:ln w="31750" cap="rnd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0" y="1998132"/>
            <a:ext cx="4906835" cy="4519588"/>
          </a:xfrm>
          <a:prstGeom prst="rect">
            <a:avLst/>
          </a:prstGeom>
          <a:noFill/>
          <a:ln w="50800" cap="rnd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5532" y="281738"/>
            <a:ext cx="8647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Effect of Synthetic Observations on COAMPS-TC Track Forecast Errors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Old </a:t>
            </a:r>
            <a:r>
              <a:rPr lang="en-US" sz="2400" dirty="0" smtClean="0">
                <a:solidFill>
                  <a:srgbClr val="800000"/>
                </a:solidFill>
              </a:rPr>
              <a:t>(‘control’, blue) </a:t>
            </a:r>
            <a:r>
              <a:rPr lang="en-US" sz="2400" b="1" dirty="0" smtClean="0">
                <a:solidFill>
                  <a:srgbClr val="800000"/>
                </a:solidFill>
              </a:rPr>
              <a:t>vs. New </a:t>
            </a:r>
            <a:r>
              <a:rPr lang="en-US" sz="2400" dirty="0" smtClean="0">
                <a:solidFill>
                  <a:srgbClr val="800000"/>
                </a:solidFill>
              </a:rPr>
              <a:t>(‘b’, green)</a:t>
            </a:r>
            <a:r>
              <a:rPr lang="en-US" sz="2400" b="1" dirty="0" smtClean="0">
                <a:solidFill>
                  <a:srgbClr val="800000"/>
                </a:solidFill>
              </a:rPr>
              <a:t> TC Synthetics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00803" y="2737799"/>
            <a:ext cx="2269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average track error over all storms was lower using the new synthetics for all forecast times.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 rot="10800000">
            <a:off x="5877673" y="2863338"/>
            <a:ext cx="523130" cy="24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7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532" y="281738"/>
            <a:ext cx="8647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Effect of Synthetic Observations on COAMPS-TC Intensity Forecast Errors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Old </a:t>
            </a:r>
            <a:r>
              <a:rPr lang="en-US" sz="2400" dirty="0" smtClean="0">
                <a:solidFill>
                  <a:srgbClr val="800000"/>
                </a:solidFill>
              </a:rPr>
              <a:t>(‘control’, blue) </a:t>
            </a:r>
            <a:r>
              <a:rPr lang="en-US" sz="2400" b="1" dirty="0" smtClean="0">
                <a:solidFill>
                  <a:srgbClr val="800000"/>
                </a:solidFill>
              </a:rPr>
              <a:t>vs. New </a:t>
            </a:r>
            <a:r>
              <a:rPr lang="en-US" sz="2400" dirty="0" smtClean="0">
                <a:solidFill>
                  <a:srgbClr val="800000"/>
                </a:solidFill>
              </a:rPr>
              <a:t>(‘b’, green)</a:t>
            </a:r>
            <a:r>
              <a:rPr lang="en-US" sz="2400" b="1" dirty="0" smtClean="0">
                <a:solidFill>
                  <a:srgbClr val="800000"/>
                </a:solidFill>
              </a:rPr>
              <a:t> TC Synthetics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20" y="1998132"/>
            <a:ext cx="4870771" cy="4519588"/>
          </a:xfrm>
          <a:prstGeom prst="rect">
            <a:avLst/>
          </a:prstGeom>
          <a:noFill/>
          <a:ln w="50800" cap="rnd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1216" y="2370654"/>
            <a:ext cx="2269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average intensity error over all storms was lower using the new synthetics during the 30-102 h time period.</a:t>
            </a:r>
            <a:endParaRPr lang="en-US" sz="2400" b="1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5877673" y="2863338"/>
            <a:ext cx="523130" cy="24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7533" y="4076626"/>
            <a:ext cx="778934" cy="1213290"/>
          </a:xfrm>
          <a:prstGeom prst="ellipse">
            <a:avLst/>
          </a:prstGeom>
          <a:noFill/>
          <a:ln w="31750" cap="rnd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180665" y="5813974"/>
            <a:ext cx="267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Initial “spin-down”</a:t>
            </a:r>
            <a:endParaRPr lang="en-US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4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80724" y="1676403"/>
            <a:ext cx="19177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Start</a:t>
            </a:r>
          </a:p>
          <a:p>
            <a:pPr algn="ctr"/>
            <a:r>
              <a:rPr lang="en-US" dirty="0" smtClean="0"/>
              <a:t>Global Analyses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8024" y="2525006"/>
            <a:ext cx="1930400" cy="1477328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NAVDAS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0724" y="4183923"/>
            <a:ext cx="1905000" cy="1477328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120-h Forecast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0724" y="5867403"/>
            <a:ext cx="19050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Forecast Fields - LBC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9724" y="2525006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9724" y="3083381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 Synthetics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4436525" y="252938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4436525" y="307543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351822" y="556798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358171" y="2232118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3334888" y="3895835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39724" y="5291919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Analysis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4436526" y="526760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3" y="381002"/>
            <a:ext cx="781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 Real-Time Run Methodology</a:t>
            </a:r>
          </a:p>
          <a:p>
            <a:pPr algn="ctr"/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Performed in 2008-2009 @ AF DSRC, 2010-2013 @ Navy DSRC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1261525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73333" y="2123303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</a:rPr>
              <a:t>Reminder</a:t>
            </a:r>
          </a:p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is the method that is currently used for running COAMPS-TC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2524" y="3352803"/>
            <a:ext cx="1879600" cy="147732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Warm Start</a:t>
            </a:r>
          </a:p>
          <a:p>
            <a:pPr algn="ctr"/>
            <a:r>
              <a:rPr lang="en-US" dirty="0" smtClean="0"/>
              <a:t>6-h Forecast Fields</a:t>
            </a:r>
          </a:p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2287623" y="3577172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>
            <a:off x="2287624" y="4349577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80724" y="1676403"/>
            <a:ext cx="19177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Start</a:t>
            </a:r>
          </a:p>
          <a:p>
            <a:pPr algn="ctr"/>
            <a:r>
              <a:rPr lang="en-US" dirty="0" smtClean="0"/>
              <a:t>Global Analyses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8024" y="2525006"/>
            <a:ext cx="1930400" cy="1477328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NAVDAS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0724" y="4183923"/>
            <a:ext cx="1905000" cy="1477328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120-h Forecast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0724" y="5867403"/>
            <a:ext cx="19050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Forecast Fields - LBC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9724" y="2525006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9724" y="3633002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Remove TC Vortex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39724" y="4183923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Insert TC Vortex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9724" y="4737921"/>
            <a:ext cx="1905000" cy="369332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12-h DI Forecast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4436525" y="252938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4436525" y="359191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351822" y="556798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 rot="10800000">
            <a:off x="4436526" y="472997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 rot="5400000">
            <a:off x="5510822" y="4460790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 rot="5400000">
            <a:off x="5510822" y="3916985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358171" y="2232118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39724" y="5291919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Analysis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4436526" y="526760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1665" y="287865"/>
            <a:ext cx="8720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 Proposed Run Methodology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TCDI/DI: Tropical Cyclone Dynamic Initialization/Dynamic Initialization</a:t>
            </a:r>
          </a:p>
          <a:p>
            <a:pPr lvl="0" algn="ctr"/>
            <a:r>
              <a:rPr lang="en-US" sz="1400" b="1" dirty="0">
                <a:solidFill>
                  <a:prstClr val="black"/>
                </a:solidFill>
              </a:rPr>
              <a:t>Hendricks et al. (2011) </a:t>
            </a:r>
            <a:r>
              <a:rPr lang="en-US" sz="1400" b="1" i="1" dirty="0">
                <a:solidFill>
                  <a:prstClr val="black"/>
                </a:solidFill>
              </a:rPr>
              <a:t>WAF</a:t>
            </a:r>
            <a:r>
              <a:rPr lang="en-US" sz="1400" b="1" dirty="0">
                <a:solidFill>
                  <a:prstClr val="black"/>
                </a:solidFill>
              </a:rPr>
              <a:t>,  Zhang et al. (2012) </a:t>
            </a:r>
            <a:r>
              <a:rPr lang="en-US" sz="1400" b="1" i="1" dirty="0">
                <a:solidFill>
                  <a:prstClr val="black"/>
                </a:solidFill>
              </a:rPr>
              <a:t>WAF, </a:t>
            </a:r>
            <a:r>
              <a:rPr lang="en-US" sz="1400" b="1" dirty="0">
                <a:solidFill>
                  <a:prstClr val="black"/>
                </a:solidFill>
              </a:rPr>
              <a:t>Hendricks et al. (2013) </a:t>
            </a:r>
            <a:r>
              <a:rPr lang="en-US" sz="1400" b="1" i="1" dirty="0">
                <a:solidFill>
                  <a:prstClr val="black"/>
                </a:solidFill>
              </a:rPr>
              <a:t>MWR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smtClean="0">
                <a:solidFill>
                  <a:prstClr val="black"/>
                </a:solidFill>
              </a:rPr>
              <a:t>submitted</a:t>
            </a:r>
            <a:endParaRPr lang="en-US" sz="1400" b="1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388530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81800" y="3886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TCDI</a:t>
            </a:r>
            <a:endParaRPr lang="en-US" dirty="0"/>
          </a:p>
        </p:txBody>
      </p:sp>
      <p:sp>
        <p:nvSpPr>
          <p:cNvPr id="32" name="Right Brace 31"/>
          <p:cNvSpPr/>
          <p:nvPr/>
        </p:nvSpPr>
        <p:spPr>
          <a:xfrm>
            <a:off x="6686550" y="4737920"/>
            <a:ext cx="114300" cy="368815"/>
          </a:xfrm>
          <a:prstGeom prst="rightBrace">
            <a:avLst>
              <a:gd name="adj1" fmla="val 94357"/>
              <a:gd name="adj2" fmla="val 5229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781800" y="4741115"/>
            <a:ext cx="5715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</a:t>
            </a:r>
            <a:endParaRPr lang="en-US" dirty="0"/>
          </a:p>
        </p:txBody>
      </p:sp>
      <p:sp>
        <p:nvSpPr>
          <p:cNvPr id="34" name="Right Brace 33"/>
          <p:cNvSpPr/>
          <p:nvPr/>
        </p:nvSpPr>
        <p:spPr>
          <a:xfrm>
            <a:off x="6686550" y="3886200"/>
            <a:ext cx="114300" cy="368815"/>
          </a:xfrm>
          <a:prstGeom prst="rightBrace">
            <a:avLst>
              <a:gd name="adj1" fmla="val 94357"/>
              <a:gd name="adj2" fmla="val 52296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65572" y="4718749"/>
                <a:ext cx="1478995" cy="409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140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latin typeface="Cambria Math"/>
                      </a:rPr>
                      <m:t>𝛼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400" b="1" i="0" smtClean="0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1" i="0" smtClean="0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b>
                        <m:r>
                          <a:rPr lang="en-US" sz="1400" b="1" i="0" smtClean="0">
                            <a:latin typeface="Cambria Math"/>
                            <a:ea typeface="Cambria Math"/>
                          </a:rPr>
                          <m:t>𝐚</m:t>
                        </m:r>
                      </m:sub>
                    </m:sSub>
                  </m:oMath>
                </a14:m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572" y="4718749"/>
                <a:ext cx="1478995" cy="409086"/>
              </a:xfrm>
              <a:prstGeom prst="rect">
                <a:avLst/>
              </a:prstGeom>
              <a:blipFill rotWithShape="1">
                <a:blip r:embed="rId2"/>
                <a:stretch>
                  <a:fillRect r="-41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863812"/>
            <a:ext cx="1595253" cy="41410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2524" y="3352803"/>
            <a:ext cx="1879600" cy="147732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Warm Start</a:t>
            </a:r>
          </a:p>
          <a:p>
            <a:pPr algn="ctr"/>
            <a:r>
              <a:rPr lang="en-US" dirty="0" smtClean="0"/>
              <a:t>6-h Forecast Fields</a:t>
            </a:r>
          </a:p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>
            <a:off x="2287623" y="3577172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10800000">
            <a:off x="2287624" y="4349577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  <p:bldP spid="38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3" grpId="0" animBg="1"/>
      <p:bldP spid="5" grpId="0"/>
      <p:bldP spid="32" grpId="0" animBg="1"/>
      <p:bldP spid="33" grpId="0"/>
      <p:bldP spid="34" grpId="0" animBg="1"/>
      <p:bldP spid="35" grpId="0"/>
      <p:bldP spid="37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532" y="281738"/>
            <a:ext cx="8647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Effect of TCDI/DI on COAMPS-TC Track Forecast Errors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Old </a:t>
            </a:r>
            <a:r>
              <a:rPr lang="en-US" sz="2400" dirty="0" smtClean="0">
                <a:solidFill>
                  <a:srgbClr val="800000"/>
                </a:solidFill>
              </a:rPr>
              <a:t>(‘control’, blue) </a:t>
            </a:r>
            <a:r>
              <a:rPr lang="en-US" sz="2400" b="1" dirty="0" smtClean="0">
                <a:solidFill>
                  <a:srgbClr val="800000"/>
                </a:solidFill>
              </a:rPr>
              <a:t>vs. TCDI/DI </a:t>
            </a:r>
            <a:r>
              <a:rPr lang="en-US" sz="2400" dirty="0" smtClean="0">
                <a:solidFill>
                  <a:srgbClr val="800000"/>
                </a:solidFill>
              </a:rPr>
              <a:t>(‘c’, green)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0803" y="2373718"/>
            <a:ext cx="22690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average track error over all storms was unchanged using the TCDI/DI methodology for all forecast times.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0800000">
            <a:off x="5877673" y="2863338"/>
            <a:ext cx="523130" cy="24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9" y="1998131"/>
            <a:ext cx="4906835" cy="4561501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532" y="281738"/>
            <a:ext cx="86476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Effect of TCDI/DI on COAMPS-TC Intensity Forecast Errors</a:t>
            </a:r>
          </a:p>
          <a:p>
            <a:pPr algn="ctr"/>
            <a:r>
              <a:rPr lang="en-US" sz="2400" b="1" dirty="0" smtClean="0">
                <a:solidFill>
                  <a:srgbClr val="800000"/>
                </a:solidFill>
              </a:rPr>
              <a:t>Old </a:t>
            </a:r>
            <a:r>
              <a:rPr lang="en-US" sz="2400" dirty="0" smtClean="0">
                <a:solidFill>
                  <a:srgbClr val="800000"/>
                </a:solidFill>
              </a:rPr>
              <a:t>(‘control’, blue) </a:t>
            </a:r>
            <a:r>
              <a:rPr lang="en-US" sz="2400" b="1" dirty="0" smtClean="0">
                <a:solidFill>
                  <a:srgbClr val="800000"/>
                </a:solidFill>
              </a:rPr>
              <a:t>vs. TCDI/DI </a:t>
            </a:r>
            <a:r>
              <a:rPr lang="en-US" sz="2400" dirty="0" smtClean="0">
                <a:solidFill>
                  <a:srgbClr val="800000"/>
                </a:solidFill>
              </a:rPr>
              <a:t>(‘c’, green)</a:t>
            </a:r>
            <a:endParaRPr lang="en-US" sz="2400" b="1" dirty="0" smtClean="0">
              <a:solidFill>
                <a:srgbClr val="80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9" y="1998131"/>
            <a:ext cx="4921484" cy="4561501"/>
          </a:xfrm>
          <a:prstGeom prst="rect">
            <a:avLst/>
          </a:prstGeom>
          <a:noFill/>
          <a:ln w="5080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81216" y="2370654"/>
            <a:ext cx="22690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average intensity error over all storms was lower using TCDI/DI during the 6-54 h time period.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5877673" y="2863338"/>
            <a:ext cx="523130" cy="24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73665" y="4195164"/>
            <a:ext cx="778934" cy="1213290"/>
          </a:xfrm>
          <a:prstGeom prst="ellipse">
            <a:avLst/>
          </a:prstGeom>
          <a:noFill/>
          <a:ln w="31750" cap="rnd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429108" y="4959702"/>
            <a:ext cx="2173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Also, the initial spin-down was eliminated.</a:t>
            </a:r>
          </a:p>
        </p:txBody>
      </p:sp>
    </p:spTree>
    <p:extLst>
      <p:ext uri="{BB962C8B-B14F-4D97-AF65-F5344CB8AC3E}">
        <p14:creationId xmlns:p14="http://schemas.microsoft.com/office/powerpoint/2010/main" val="83238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80724" y="1676403"/>
            <a:ext cx="19177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Start</a:t>
            </a:r>
          </a:p>
          <a:p>
            <a:pPr algn="ctr"/>
            <a:r>
              <a:rPr lang="en-US" dirty="0" smtClean="0"/>
              <a:t>Global Analyses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8024" y="2527404"/>
            <a:ext cx="1930400" cy="1477328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NAVDAS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48200" y="4183923"/>
            <a:ext cx="1905000" cy="1477328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120-h Forecast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5867403"/>
            <a:ext cx="19050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Forecast Fields - LBC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9724" y="2525006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9724" y="3083381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TC Synthetics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9724" y="3635400"/>
            <a:ext cx="1905000" cy="369332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12-h DI Forecast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4436525" y="252938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4436525" y="307543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>
            <a:off x="4436525" y="359191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5519298" y="556798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358171" y="2232118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5502364" y="3895835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781800" y="5291919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Analysis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6553201" y="526760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1665" y="406403"/>
            <a:ext cx="872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 Proposed Run Methodology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  <a:latin typeface="Arial" charset="0"/>
              </a:rPr>
              <a:t>NS/DI: New Synthetics/Dynamic Initialization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1388530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716005" y="3615523"/>
                <a:ext cx="1478995" cy="4090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4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num>
                      <m:den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den>
                    </m:f>
                    <m:r>
                      <a:rPr lang="en-US" sz="140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−</m:t>
                    </m:r>
                    <m:r>
                      <a:rPr lang="en-US" sz="1400" b="0" i="1" smtClean="0">
                        <a:latin typeface="Cambria Math"/>
                      </a:rPr>
                      <m:t>𝛼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1400" b="1" i="0" smtClean="0">
                        <a:latin typeface="Cambria Math"/>
                        <a:ea typeface="Cambria Math"/>
                      </a:rPr>
                      <m:t>𝐮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en-US" sz="14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1" i="0" smtClean="0">
                            <a:latin typeface="Cambria Math"/>
                            <a:ea typeface="Cambria Math"/>
                          </a:rPr>
                          <m:t>𝐮</m:t>
                        </m:r>
                      </m:e>
                      <m:sub>
                        <m:r>
                          <a:rPr lang="en-US" sz="1400" b="1" i="0" smtClean="0">
                            <a:latin typeface="Cambria Math"/>
                            <a:ea typeface="Cambria Math"/>
                          </a:rPr>
                          <m:t>𝐚</m:t>
                        </m:r>
                      </m:sub>
                    </m:sSub>
                  </m:oMath>
                </a14:m>
                <a:r>
                  <a:rPr lang="en-US" sz="1400" dirty="0" smtClean="0"/>
                  <a:t>)</a:t>
                </a:r>
                <a:endParaRPr lang="en-US" sz="1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6005" y="3615523"/>
                <a:ext cx="1478995" cy="409086"/>
              </a:xfrm>
              <a:prstGeom prst="rect">
                <a:avLst/>
              </a:prstGeom>
              <a:blipFill rotWithShape="1">
                <a:blip r:embed="rId2"/>
                <a:stretch>
                  <a:fillRect r="-413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2478176" y="4208520"/>
            <a:ext cx="1937427" cy="1200329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Warm Start</a:t>
            </a:r>
          </a:p>
          <a:p>
            <a:pPr algn="ctr"/>
            <a:r>
              <a:rPr lang="en-US" dirty="0" smtClean="0"/>
              <a:t>6-h Forecast Fields</a:t>
            </a:r>
          </a:p>
          <a:p>
            <a:pPr algn="ctr"/>
            <a:endParaRPr lang="en-US" dirty="0" smtClean="0"/>
          </a:p>
        </p:txBody>
      </p:sp>
      <p:sp>
        <p:nvSpPr>
          <p:cNvPr id="34" name="Right Arrow 33"/>
          <p:cNvSpPr/>
          <p:nvPr/>
        </p:nvSpPr>
        <p:spPr>
          <a:xfrm rot="16200000">
            <a:off x="3365488" y="389583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10800000">
            <a:off x="4444992" y="4631357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8" grpId="0" animBg="1"/>
      <p:bldP spid="42" grpId="0" animBg="1"/>
      <p:bldP spid="43" grpId="0" animBg="1"/>
      <p:bldP spid="45" grpId="0" animBg="1"/>
      <p:bldP spid="49" grpId="0" animBg="1"/>
      <p:bldP spid="51" grpId="0" animBg="1"/>
      <p:bldP spid="52" grpId="0" animBg="1"/>
      <p:bldP spid="53" grpId="0" animBg="1"/>
      <p:bldP spid="32" grpId="0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36" y="236029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Application and Improvements to COAMPS-TC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en-US" sz="2400" b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1126" y="2216527"/>
            <a:ext cx="54017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8600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3200" b="1" dirty="0" smtClean="0">
                <a:solidFill>
                  <a:srgbClr val="003366"/>
                </a:solidFill>
              </a:rPr>
              <a:t>Current Methodology</a:t>
            </a:r>
          </a:p>
          <a:p>
            <a:pPr marL="515938" lvl="1" indent="-169863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2400" b="1" dirty="0" smtClean="0">
                <a:solidFill>
                  <a:srgbClr val="800000"/>
                </a:solidFill>
              </a:rPr>
              <a:t>Synthetic Observations</a:t>
            </a:r>
          </a:p>
          <a:p>
            <a:pPr marL="515938" lvl="1" indent="-169863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2400" b="1" dirty="0">
                <a:solidFill>
                  <a:srgbClr val="800000"/>
                </a:solidFill>
              </a:rPr>
              <a:t>Real-Time Run Methodology</a:t>
            </a:r>
          </a:p>
          <a:p>
            <a:pPr lvl="0" indent="-228600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3200" b="1" dirty="0" smtClean="0">
                <a:solidFill>
                  <a:srgbClr val="003366"/>
                </a:solidFill>
              </a:rPr>
              <a:t>Proposed New </a:t>
            </a:r>
            <a:r>
              <a:rPr lang="en-US" sz="3200" b="1" dirty="0">
                <a:solidFill>
                  <a:srgbClr val="003366"/>
                </a:solidFill>
              </a:rPr>
              <a:t>Methodology</a:t>
            </a:r>
          </a:p>
          <a:p>
            <a:pPr marL="515938" lvl="1" indent="-169863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2400" b="1" dirty="0" smtClean="0">
                <a:solidFill>
                  <a:srgbClr val="800000"/>
                </a:solidFill>
              </a:rPr>
              <a:t>New Synthetics</a:t>
            </a:r>
          </a:p>
          <a:p>
            <a:pPr marL="515938" lvl="1" indent="-169863">
              <a:buFont typeface="Arial" pitchFamily="34" charset="0"/>
              <a:buChar char="•"/>
              <a:tabLst>
                <a:tab pos="287338" algn="l"/>
              </a:tabLst>
            </a:pPr>
            <a:r>
              <a:rPr lang="en-US" sz="2400" b="1" dirty="0" smtClean="0">
                <a:solidFill>
                  <a:srgbClr val="800000"/>
                </a:solidFill>
              </a:rPr>
              <a:t>Dynamic Initialization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3366"/>
                </a:solidFill>
              </a:rPr>
              <a:t>Conclusion and Future Plans</a:t>
            </a:r>
            <a:endParaRPr lang="en-US" sz="3200" b="1" dirty="0">
              <a:solidFill>
                <a:srgbClr val="003366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845731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714" y="379699"/>
            <a:ext cx="74760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Conclusion and Future Plans</a:t>
            </a:r>
          </a:p>
          <a:p>
            <a:pPr algn="ctr"/>
            <a:r>
              <a:rPr lang="en-US" sz="2800" b="1" dirty="0" smtClean="0">
                <a:solidFill>
                  <a:srgbClr val="800000"/>
                </a:solidFill>
                <a:latin typeface="+mj-lt"/>
              </a:rPr>
              <a:t>COAMPS-TC</a:t>
            </a:r>
            <a:endParaRPr lang="en-US" sz="2800" b="1" dirty="0">
              <a:solidFill>
                <a:srgbClr val="80000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7250" y="1727211"/>
            <a:ext cx="56726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buFont typeface="Arial" pitchFamily="34" charset="0"/>
              <a:buChar char="•"/>
            </a:pPr>
            <a:r>
              <a:rPr lang="en-US" sz="2800" b="1" dirty="0">
                <a:solidFill>
                  <a:srgbClr val="003366"/>
                </a:solidFill>
              </a:rPr>
              <a:t>R</a:t>
            </a:r>
            <a:r>
              <a:rPr lang="en-US" sz="2800" b="1" dirty="0" smtClean="0">
                <a:solidFill>
                  <a:srgbClr val="003366"/>
                </a:solidFill>
              </a:rPr>
              <a:t>eal-time applications (2008-2012)</a:t>
            </a:r>
          </a:p>
          <a:p>
            <a:pPr marL="169863" indent="-16986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3366"/>
                </a:solidFill>
              </a:rPr>
              <a:t>New synthetics: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Improved track forecasts</a:t>
            </a:r>
            <a:endParaRPr lang="en-US" sz="2400" b="1" dirty="0">
              <a:solidFill>
                <a:srgbClr val="800000"/>
              </a:solidFill>
            </a:endParaRP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Improved intensity forecasts</a:t>
            </a:r>
            <a:endParaRPr lang="en-US" sz="2400" b="1" dirty="0" smtClean="0">
              <a:solidFill>
                <a:srgbClr val="003366"/>
              </a:solidFill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3366"/>
                </a:solidFill>
              </a:rPr>
              <a:t>TCDI/DI: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No change to track forecasts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Improved intensity forecasts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Eliminates initial spin-down</a:t>
            </a:r>
            <a:endParaRPr lang="en-US" sz="2400" b="1" dirty="0" smtClean="0">
              <a:solidFill>
                <a:srgbClr val="003366"/>
              </a:solidFill>
            </a:endParaRPr>
          </a:p>
          <a:p>
            <a:pPr marL="169863" indent="-169863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3366"/>
                </a:solidFill>
              </a:rPr>
              <a:t>Next steps: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New synthetics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DI</a:t>
            </a:r>
          </a:p>
          <a:p>
            <a:pPr marL="398463" lvl="2" indent="-169863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800000"/>
                </a:solidFill>
              </a:rPr>
              <a:t>2013 retro cases and real-time forecasts</a:t>
            </a:r>
            <a:endParaRPr lang="en-US" sz="2800" b="1" dirty="0" smtClean="0">
              <a:solidFill>
                <a:srgbClr val="003366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47799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7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287865" y="333950"/>
            <a:ext cx="8559795" cy="6278642"/>
          </a:xfrm>
          <a:prstGeom prst="rect">
            <a:avLst/>
          </a:prstGeom>
          <a:solidFill>
            <a:schemeClr val="bg1"/>
          </a:solidFill>
          <a:ln w="57150" cap="rnd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Application and Improvements to COAMPS-TC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00"/>
                </a:solidFill>
              </a:rPr>
              <a:t>Richard M. </a:t>
            </a:r>
            <a:r>
              <a:rPr lang="en-US" b="1" dirty="0" smtClean="0">
                <a:solidFill>
                  <a:srgbClr val="800000"/>
                </a:solidFill>
              </a:rPr>
              <a:t>Hodur</a:t>
            </a:r>
            <a:r>
              <a:rPr lang="en-US" b="1" baseline="30000" dirty="0" smtClean="0">
                <a:solidFill>
                  <a:srgbClr val="800000"/>
                </a:solidFill>
              </a:rPr>
              <a:t>1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J. Doyle</a:t>
            </a:r>
            <a:r>
              <a:rPr lang="en-US" b="1" baseline="30000" dirty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</a:t>
            </a:r>
            <a:r>
              <a:rPr lang="en-US" b="1" dirty="0" smtClean="0">
                <a:solidFill>
                  <a:srgbClr val="800000"/>
                </a:solidFill>
              </a:rPr>
              <a:t>E. Hendricks</a:t>
            </a:r>
            <a:r>
              <a:rPr lang="en-US" b="1" baseline="30000" dirty="0" smtClean="0">
                <a:solidFill>
                  <a:srgbClr val="800000"/>
                </a:solidFill>
              </a:rPr>
              <a:t>2</a:t>
            </a:r>
            <a:r>
              <a:rPr lang="en-US" b="1" dirty="0" smtClean="0">
                <a:solidFill>
                  <a:srgbClr val="800000"/>
                </a:solidFill>
              </a:rPr>
              <a:t>, </a:t>
            </a:r>
            <a:r>
              <a:rPr lang="en-US" b="1" dirty="0">
                <a:solidFill>
                  <a:srgbClr val="800000"/>
                </a:solidFill>
              </a:rPr>
              <a:t>Y. Jin</a:t>
            </a:r>
            <a:r>
              <a:rPr lang="en-US" b="1" baseline="30000" dirty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J</a:t>
            </a:r>
            <a:r>
              <a:rPr lang="en-US" b="1" dirty="0" smtClean="0">
                <a:solidFill>
                  <a:srgbClr val="800000"/>
                </a:solidFill>
              </a:rPr>
              <a:t>. Moskaitis</a:t>
            </a:r>
            <a:r>
              <a:rPr lang="en-US" b="1" baseline="30000" dirty="0" smtClean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K. Sashegyi</a:t>
            </a:r>
            <a:r>
              <a:rPr lang="en-US" b="1" baseline="30000" dirty="0">
                <a:solidFill>
                  <a:srgbClr val="800000"/>
                </a:solidFill>
              </a:rPr>
              <a:t>2</a:t>
            </a:r>
            <a:r>
              <a:rPr lang="en-US" b="1" dirty="0">
                <a:solidFill>
                  <a:srgbClr val="800000"/>
                </a:solidFill>
              </a:rPr>
              <a:t>, J. </a:t>
            </a:r>
            <a:r>
              <a:rPr lang="en-US" b="1" dirty="0" smtClean="0">
                <a:solidFill>
                  <a:srgbClr val="800000"/>
                </a:solidFill>
              </a:rPr>
              <a:t>Schmidt</a:t>
            </a:r>
            <a:r>
              <a:rPr lang="en-US" b="1" baseline="30000" dirty="0" smtClean="0">
                <a:solidFill>
                  <a:srgbClr val="800000"/>
                </a:solidFill>
              </a:rPr>
              <a:t>2</a:t>
            </a:r>
            <a:endParaRPr lang="en-US" b="1" baseline="30000" dirty="0">
              <a:solidFill>
                <a:srgbClr val="8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 dirty="0" smtClean="0">
                <a:solidFill>
                  <a:srgbClr val="003366"/>
                </a:solidFill>
              </a:rPr>
              <a:t>1</a:t>
            </a:r>
            <a:r>
              <a:rPr lang="en-US" b="1" dirty="0" smtClean="0">
                <a:solidFill>
                  <a:srgbClr val="003366"/>
                </a:solidFill>
              </a:rPr>
              <a:t>Innovative Employee Solutions/S</a:t>
            </a:r>
            <a:r>
              <a:rPr lang="en-US" b="1" dirty="0" smtClean="0">
                <a:solidFill>
                  <a:srgbClr val="003366"/>
                </a:solidFill>
              </a:rPr>
              <a:t>cience </a:t>
            </a:r>
            <a:r>
              <a:rPr lang="en-US" b="1" dirty="0">
                <a:solidFill>
                  <a:srgbClr val="003366"/>
                </a:solidFill>
              </a:rPr>
              <a:t>Applications International Corporation, Monterey, 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30000" dirty="0">
                <a:solidFill>
                  <a:srgbClr val="003366"/>
                </a:solidFill>
              </a:rPr>
              <a:t>2</a:t>
            </a:r>
            <a:r>
              <a:rPr lang="en-US" b="1" dirty="0">
                <a:solidFill>
                  <a:srgbClr val="003366"/>
                </a:solidFill>
              </a:rPr>
              <a:t>Naval Research Laboratory, Monterey, </a:t>
            </a:r>
            <a:r>
              <a:rPr lang="en-US" b="1" dirty="0" smtClean="0">
                <a:solidFill>
                  <a:srgbClr val="003366"/>
                </a:solidFill>
              </a:rPr>
              <a:t>CA</a:t>
            </a:r>
            <a:endParaRPr lang="en-US" sz="1200" b="1" dirty="0" smtClean="0">
              <a:solidFill>
                <a:srgbClr val="0033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33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800000"/>
                </a:solidFill>
              </a:rPr>
              <a:t>2013 </a:t>
            </a:r>
            <a:r>
              <a:rPr lang="en-US" b="1" dirty="0" smtClean="0">
                <a:solidFill>
                  <a:srgbClr val="800000"/>
                </a:solidFill>
              </a:rPr>
              <a:t>IHC/Tropical </a:t>
            </a:r>
            <a:r>
              <a:rPr lang="en-US" b="1" dirty="0">
                <a:solidFill>
                  <a:srgbClr val="800000"/>
                </a:solidFill>
              </a:rPr>
              <a:t>Cyclone Research Forum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66"/>
                </a:solidFill>
              </a:rPr>
              <a:t>College Park, MD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66"/>
                </a:solidFill>
              </a:rPr>
              <a:t>4-8 March </a:t>
            </a:r>
            <a:r>
              <a:rPr lang="en-US" b="1" dirty="0" smtClean="0">
                <a:solidFill>
                  <a:srgbClr val="003366"/>
                </a:solidFill>
              </a:rPr>
              <a:t>2013</a:t>
            </a:r>
            <a:endParaRPr lang="en-US" b="1" dirty="0">
              <a:solidFill>
                <a:srgbClr val="0033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93" y="1654400"/>
            <a:ext cx="2556937" cy="2569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9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32" y="425677"/>
            <a:ext cx="8647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Synthetic TC Observations</a:t>
            </a:r>
          </a:p>
          <a:p>
            <a:pPr algn="ctr"/>
            <a:r>
              <a:rPr lang="en-US" sz="3200" b="1" dirty="0">
                <a:solidFill>
                  <a:srgbClr val="800000"/>
                </a:solidFill>
              </a:rPr>
              <a:t>Purpose</a:t>
            </a:r>
          </a:p>
          <a:p>
            <a:pPr algn="ctr"/>
            <a:r>
              <a:rPr lang="en-US" sz="2000" b="1" dirty="0">
                <a:solidFill>
                  <a:srgbClr val="003366"/>
                </a:solidFill>
              </a:rPr>
              <a:t>Create observations of the TC circulation, making up for the lack of real-time in-situ </a:t>
            </a:r>
            <a:r>
              <a:rPr lang="en-US" sz="2000" b="1" dirty="0" smtClean="0">
                <a:solidFill>
                  <a:srgbClr val="003366"/>
                </a:solidFill>
              </a:rPr>
              <a:t>observations</a:t>
            </a:r>
            <a:endParaRPr lang="en-US" sz="2000" b="1" dirty="0">
              <a:solidFill>
                <a:srgbClr val="00336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858" y="2523067"/>
            <a:ext cx="3504915" cy="354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5600" y="2590803"/>
            <a:ext cx="4521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800000"/>
                </a:solidFill>
                <a:latin typeface="Arial Black" pitchFamily="34" charset="0"/>
              </a:rPr>
              <a:t>Current Methodology</a:t>
            </a: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 radii @ 0.5°, 1°, 2°, 3°, 4°, and 6°</a:t>
            </a: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profiles per radial 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u-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v-, T,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values at each point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Modified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Rankine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vortex</a:t>
            </a: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 levels from 1000 to 400 mb</a:t>
            </a: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Fixed vertical profile/No vertical tilt</a:t>
            </a: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storm motion included</a:t>
            </a:r>
          </a:p>
          <a:p>
            <a:pPr marL="119063" indent="-1190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Large-scale shear added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8858" y="6155266"/>
            <a:ext cx="3504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TC Synthetics for Ernesto 2012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57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32" y="425677"/>
            <a:ext cx="86476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TC Analysis with NAVDAS</a:t>
            </a:r>
          </a:p>
          <a:p>
            <a:pPr algn="ctr"/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Sandy: </a:t>
            </a:r>
            <a:r>
              <a:rPr lang="en-US" sz="2800" b="1" dirty="0" smtClean="0">
                <a:solidFill>
                  <a:srgbClr val="800000"/>
                </a:solidFill>
                <a:latin typeface="+mj-lt"/>
              </a:rPr>
              <a:t>2012102500 Analysis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2" y="2552249"/>
            <a:ext cx="2772323" cy="25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54" y="3606792"/>
            <a:ext cx="2523922" cy="2523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27" y="2552249"/>
            <a:ext cx="2779280" cy="2566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4282" y="1955792"/>
            <a:ext cx="2497666" cy="1354217"/>
          </a:xfrm>
          <a:prstGeom prst="rect">
            <a:avLst/>
          </a:prstGeom>
          <a:solidFill>
            <a:schemeClr val="bg1"/>
          </a:solidFill>
          <a:ln w="60325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Relocate TC/Grid</a:t>
            </a:r>
            <a:endParaRPr lang="en-US" sz="1000" b="1" dirty="0" smtClean="0">
              <a:solidFill>
                <a:srgbClr val="800000"/>
              </a:solidFill>
            </a:endParaRPr>
          </a:p>
          <a:p>
            <a:pPr algn="ctr"/>
            <a:endParaRPr lang="en-US" sz="1000" b="1" dirty="0" smtClean="0">
              <a:solidFill>
                <a:srgbClr val="800000"/>
              </a:solidFill>
            </a:endParaRPr>
          </a:p>
          <a:p>
            <a:pPr algn="ctr"/>
            <a:r>
              <a:rPr lang="en-US" b="1" dirty="0" smtClean="0">
                <a:solidFill>
                  <a:srgbClr val="800000"/>
                </a:solidFill>
              </a:rPr>
              <a:t>Assimilate TC synthetics and all other real-time observations</a:t>
            </a:r>
            <a:endParaRPr lang="en-US" b="1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8417" y="6460064"/>
            <a:ext cx="5604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NAVDAS: </a:t>
            </a:r>
            <a:r>
              <a:rPr lang="en-US" sz="1400" b="1" dirty="0" smtClean="0">
                <a:solidFill>
                  <a:srgbClr val="800000"/>
                </a:solidFill>
              </a:rPr>
              <a:t>NRL Atmospheric Variational Data Assimilation System</a:t>
            </a:r>
            <a:endParaRPr lang="en-US" sz="1400" b="1" dirty="0">
              <a:solidFill>
                <a:srgbClr val="80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912531" y="2622325"/>
            <a:ext cx="329354" cy="24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77673" y="2622325"/>
            <a:ext cx="329354" cy="242657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395" y="5079996"/>
            <a:ext cx="234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First-Guess Field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97029" y="5079996"/>
            <a:ext cx="2345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Final Analysis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583267"/>
            <a:ext cx="9144000" cy="0"/>
          </a:xfrm>
          <a:prstGeom prst="line">
            <a:avLst/>
          </a:prstGeom>
          <a:ln w="603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80724" y="1676403"/>
            <a:ext cx="19177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Start</a:t>
            </a:r>
          </a:p>
          <a:p>
            <a:pPr algn="ctr"/>
            <a:r>
              <a:rPr lang="en-US" dirty="0" smtClean="0"/>
              <a:t>Global Analyses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8024" y="2525006"/>
            <a:ext cx="1930400" cy="1477328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NAVDAS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0724" y="4183923"/>
            <a:ext cx="1905000" cy="1477328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120-h Forecast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0724" y="5867403"/>
            <a:ext cx="19050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Forecast Fields - LBC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9724" y="2525006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9724" y="3083381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 Synthetics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4436525" y="252938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4436525" y="307543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351822" y="556798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358171" y="2232118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3334888" y="3895835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39724" y="5291919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Analysis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4436526" y="526760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3" y="381002"/>
            <a:ext cx="781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 Real-Time Run Methodology</a:t>
            </a:r>
          </a:p>
          <a:p>
            <a:pPr algn="ctr"/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Performed in 2008-2009 @ AF DSRC, 2010-2013 @ Navy DSRC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1261525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39462" y="2123303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</a:rPr>
              <a:t>Observations and TC Synthetics are used together in NAVDAS to generate the initial fields for the model</a:t>
            </a:r>
            <a:endParaRPr lang="en-US" b="1" dirty="0">
              <a:solidFill>
                <a:srgbClr val="0033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2524" y="3352803"/>
            <a:ext cx="1879600" cy="147732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Warm Start</a:t>
            </a:r>
          </a:p>
          <a:p>
            <a:pPr algn="ctr"/>
            <a:r>
              <a:rPr lang="en-US" dirty="0" smtClean="0"/>
              <a:t>6-h Forecast Fields</a:t>
            </a:r>
          </a:p>
          <a:p>
            <a:pPr algn="ctr"/>
            <a:endParaRPr lang="en-US" dirty="0"/>
          </a:p>
        </p:txBody>
      </p:sp>
      <p:sp>
        <p:nvSpPr>
          <p:cNvPr id="32" name="Right Arrow 31"/>
          <p:cNvSpPr/>
          <p:nvPr/>
        </p:nvSpPr>
        <p:spPr>
          <a:xfrm>
            <a:off x="2287623" y="3577172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 rot="10800000">
            <a:off x="2287624" y="4349577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6739462" y="4447016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</a:rPr>
              <a:t>A 2-d ocean SST analysis (NCODA) is used to produce the SST field that is held constant during each forecast</a:t>
            </a:r>
            <a:endParaRPr lang="en-US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480724" y="1676403"/>
            <a:ext cx="19177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Cold Start</a:t>
            </a:r>
          </a:p>
          <a:p>
            <a:pPr algn="ctr"/>
            <a:r>
              <a:rPr lang="en-US" dirty="0" smtClean="0"/>
              <a:t>Global Analyses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8024" y="2525006"/>
            <a:ext cx="1930400" cy="1477328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NAVDAS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0724" y="4183923"/>
            <a:ext cx="1905000" cy="1477328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120-h Forecast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0724" y="5867403"/>
            <a:ext cx="19050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Forecast Fields - LBC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9724" y="2525006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9724" y="3083381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 Synthetics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4436525" y="252938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4436525" y="307543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351822" y="556798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 rot="5400000">
            <a:off x="3358171" y="2232118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3334888" y="3895835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39724" y="5291919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Analysis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4436526" y="526760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3" y="381002"/>
            <a:ext cx="781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 Real-Time Run Methodology</a:t>
            </a:r>
          </a:p>
          <a:p>
            <a:pPr algn="ctr"/>
            <a:r>
              <a:rPr lang="en-US" sz="2000" b="1" dirty="0">
                <a:solidFill>
                  <a:srgbClr val="800000"/>
                </a:solidFill>
                <a:latin typeface="Arial" charset="0"/>
              </a:rPr>
              <a:t>Performed in 2008-2009 @ AF DSRC, 2010-2013 @ Navy DSRC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1261525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773333" y="2123303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</a:rPr>
              <a:t>The first time the system is run for a TC, a cold start is done, so global fields are used for the first-guess fields and for the lateral boundary conditions</a:t>
            </a:r>
            <a:endParaRPr lang="en-US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0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524" y="3352803"/>
            <a:ext cx="1879600" cy="1477328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Warm Start</a:t>
            </a:r>
          </a:p>
          <a:p>
            <a:pPr algn="ctr"/>
            <a:r>
              <a:rPr lang="en-US" dirty="0" smtClean="0"/>
              <a:t>6-h Forecast Fields</a:t>
            </a:r>
          </a:p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468024" y="2525006"/>
            <a:ext cx="1930400" cy="1477328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NAVDAS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480724" y="4183923"/>
            <a:ext cx="1905000" cy="1477328"/>
          </a:xfrm>
          <a:prstGeom prst="rect">
            <a:avLst/>
          </a:prstGeom>
          <a:solidFill>
            <a:srgbClr val="FFCC99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120-h Forecast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80724" y="5867403"/>
            <a:ext cx="1905000" cy="646331"/>
          </a:xfrm>
          <a:prstGeom prst="rect">
            <a:avLst/>
          </a:prstGeom>
          <a:solidFill>
            <a:srgbClr val="FFFFCC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Global Forecast Fields - LBC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9724" y="2525006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Observations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9724" y="3083381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TC Synthetics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4436525" y="252938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4436525" y="3075431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287623" y="3577172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rot="16200000">
            <a:off x="3351822" y="5567984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 rot="5400000">
            <a:off x="3334888" y="3895835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4639724" y="5291919"/>
            <a:ext cx="1905000" cy="369332"/>
          </a:xfrm>
          <a:prstGeom prst="rect">
            <a:avLst/>
          </a:prstGeom>
          <a:solidFill>
            <a:srgbClr val="CCFFFF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SST Analysis</a:t>
            </a:r>
          </a:p>
        </p:txBody>
      </p:sp>
      <p:sp>
        <p:nvSpPr>
          <p:cNvPr id="53" name="Right Arrow 52"/>
          <p:cNvSpPr/>
          <p:nvPr/>
        </p:nvSpPr>
        <p:spPr>
          <a:xfrm rot="10800000">
            <a:off x="4436526" y="5267603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 rot="10800000">
            <a:off x="2287624" y="4349577"/>
            <a:ext cx="162804" cy="385231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60403" y="381002"/>
            <a:ext cx="7814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 Real-Time Run Methodology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Warm Start</a:t>
            </a:r>
            <a:endParaRPr lang="en-US" sz="2000" b="1" dirty="0">
              <a:solidFill>
                <a:srgbClr val="80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1261525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73333" y="2123303"/>
            <a:ext cx="205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3366"/>
                </a:solidFill>
              </a:rPr>
              <a:t>After the first time that COAMPS-TC is run for a system,  warm starts are done and the global model fields are used only to supply the lateral boundary conditions</a:t>
            </a:r>
            <a:endParaRPr lang="en-US" b="1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4184" y="494334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COAMPS-TC Areas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1525"/>
            <a:ext cx="9144000" cy="0"/>
          </a:xfrm>
          <a:prstGeom prst="line">
            <a:avLst/>
          </a:prstGeom>
          <a:ln w="76200" cmpd="tri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790481" y="1468003"/>
            <a:ext cx="3147487" cy="1701800"/>
            <a:chOff x="1071831" y="1688145"/>
            <a:chExt cx="3147487" cy="17018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831" y="1688145"/>
              <a:ext cx="3147487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122342" y="1718731"/>
              <a:ext cx="300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Western North Pacific: 281x151</a:t>
              </a:r>
              <a:endParaRPr lang="en-US" sz="12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08173" y="1468003"/>
            <a:ext cx="3123343" cy="1701800"/>
            <a:chOff x="4897507" y="1688145"/>
            <a:chExt cx="3123343" cy="1701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7507" y="1688145"/>
              <a:ext cx="3123343" cy="170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22908" y="1727770"/>
              <a:ext cx="3000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Western North Atlantic: 281x151</a:t>
              </a:r>
              <a:endParaRPr lang="en-US" sz="12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15591" y="3296437"/>
            <a:ext cx="3097267" cy="1673121"/>
            <a:chOff x="5100142" y="1727770"/>
            <a:chExt cx="3097267" cy="1673121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142" y="1727770"/>
              <a:ext cx="3097267" cy="1673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149710" y="1773132"/>
              <a:ext cx="2741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Arabian Sea and Bay of Bengal: 281x151</a:t>
              </a:r>
              <a:endParaRPr lang="en-US" sz="12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6647" y="3296437"/>
            <a:ext cx="3346395" cy="1701799"/>
            <a:chOff x="4785981" y="3545258"/>
            <a:chExt cx="3346395" cy="170179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981" y="3545258"/>
              <a:ext cx="3346395" cy="1701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55172" y="3589863"/>
              <a:ext cx="32772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Central and East North Pacific: 321x151</a:t>
              </a:r>
              <a:endParaRPr lang="en-US" sz="12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3863" y="5098883"/>
            <a:ext cx="4485580" cy="1361175"/>
            <a:chOff x="1095947" y="5319025"/>
            <a:chExt cx="4485580" cy="136117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947" y="5319025"/>
              <a:ext cx="4485580" cy="136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147693" y="5367864"/>
              <a:ext cx="40837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SW Pacific and South Indian Ocean: 521x151</a:t>
              </a:r>
              <a:endParaRPr lang="en-US" sz="1200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749758" y="5032211"/>
            <a:ext cx="339517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063" indent="-11906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</a:rPr>
              <a:t>Triple nested grids: 45/15/5 km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</a:rPr>
              <a:t>Inner grids:</a:t>
            </a:r>
          </a:p>
          <a:p>
            <a:pPr marL="398463" lvl="1" indent="-119063">
              <a:buFont typeface="Arial" pitchFamily="34" charset="0"/>
              <a:buChar char="•"/>
            </a:pPr>
            <a:r>
              <a:rPr lang="en-US" sz="1400" b="1" dirty="0">
                <a:solidFill>
                  <a:srgbClr val="800000"/>
                </a:solidFill>
              </a:rPr>
              <a:t>M</a:t>
            </a:r>
            <a:r>
              <a:rPr lang="en-US" sz="1400" b="1" dirty="0" smtClean="0">
                <a:solidFill>
                  <a:srgbClr val="800000"/>
                </a:solidFill>
              </a:rPr>
              <a:t>ove with the TC</a:t>
            </a:r>
          </a:p>
          <a:p>
            <a:pPr marL="398463" lvl="1" indent="-119063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800000"/>
                </a:solidFill>
              </a:rPr>
              <a:t>121x121 (15 km), 181x181 (5 km)</a:t>
            </a:r>
          </a:p>
          <a:p>
            <a:pPr marL="119063" indent="-119063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3366"/>
                </a:solidFill>
              </a:rPr>
              <a:t>Multiple storms in any basin are run separately</a:t>
            </a:r>
          </a:p>
        </p:txBody>
      </p:sp>
    </p:spTree>
    <p:extLst>
      <p:ext uri="{BB962C8B-B14F-4D97-AF65-F5344CB8AC3E}">
        <p14:creationId xmlns:p14="http://schemas.microsoft.com/office/powerpoint/2010/main" val="38785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532" y="425677"/>
            <a:ext cx="86476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Synthetic TC Observations: New</a:t>
            </a:r>
          </a:p>
          <a:p>
            <a:pPr algn="ctr"/>
            <a:r>
              <a:rPr lang="en-US" sz="3200" b="1" dirty="0">
                <a:solidFill>
                  <a:srgbClr val="800000"/>
                </a:solidFill>
              </a:rPr>
              <a:t>Purpose</a:t>
            </a:r>
          </a:p>
          <a:p>
            <a:pPr algn="ctr"/>
            <a:r>
              <a:rPr lang="en-US" sz="2000" b="1" dirty="0">
                <a:solidFill>
                  <a:srgbClr val="003366"/>
                </a:solidFill>
              </a:rPr>
              <a:t>Create </a:t>
            </a:r>
            <a:r>
              <a:rPr lang="en-US" sz="2000" b="1" dirty="0" smtClean="0">
                <a:solidFill>
                  <a:srgbClr val="003366"/>
                </a:solidFill>
              </a:rPr>
              <a:t>a new set of observations </a:t>
            </a:r>
            <a:r>
              <a:rPr lang="en-US" sz="2000" b="1" dirty="0">
                <a:solidFill>
                  <a:srgbClr val="003366"/>
                </a:solidFill>
              </a:rPr>
              <a:t>of the TC </a:t>
            </a:r>
            <a:r>
              <a:rPr lang="en-US" sz="2000" b="1" dirty="0" smtClean="0">
                <a:solidFill>
                  <a:srgbClr val="003366"/>
                </a:solidFill>
              </a:rPr>
              <a:t>circulation</a:t>
            </a:r>
            <a:r>
              <a:rPr lang="en-US" sz="2000" b="1" dirty="0">
                <a:solidFill>
                  <a:srgbClr val="003366"/>
                </a:solidFill>
              </a:rPr>
              <a:t> </a:t>
            </a:r>
            <a:r>
              <a:rPr lang="en-US" sz="2000" b="1" dirty="0" smtClean="0">
                <a:solidFill>
                  <a:srgbClr val="003366"/>
                </a:solidFill>
              </a:rPr>
              <a:t>that can be adapted for different sized storms</a:t>
            </a:r>
            <a:endParaRPr lang="en-US" sz="2000" b="1" dirty="0">
              <a:solidFill>
                <a:srgbClr val="0033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199" y="2302925"/>
            <a:ext cx="4512733" cy="4437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400"/>
              </a:spcAft>
            </a:pPr>
            <a:r>
              <a:rPr lang="en-US" sz="2000" b="1" dirty="0" smtClean="0">
                <a:solidFill>
                  <a:srgbClr val="800000"/>
                </a:solidFill>
                <a:latin typeface="Arial Black" pitchFamily="34" charset="0"/>
              </a:rPr>
              <a:t>Proposed New </a:t>
            </a:r>
            <a:r>
              <a:rPr lang="en-US" sz="2000" b="1" dirty="0">
                <a:solidFill>
                  <a:srgbClr val="800000"/>
                </a:solidFill>
                <a:latin typeface="Arial Black" pitchFamily="34" charset="0"/>
              </a:rPr>
              <a:t>Methodology</a:t>
            </a: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Variable positioning of the radial rings:</a:t>
            </a:r>
          </a:p>
          <a:p>
            <a:pPr marL="347663" lvl="1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800000"/>
                </a:solidFill>
              </a:rPr>
              <a:t>One ring for the RMW (observed or first-guess)</a:t>
            </a:r>
          </a:p>
          <a:p>
            <a:pPr marL="347663" lvl="1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800000"/>
                </a:solidFill>
              </a:rPr>
              <a:t>User-defined density (# of rings, # of synthetics per ring, and ring spacing)</a:t>
            </a:r>
          </a:p>
          <a:p>
            <a:pPr marL="347663" lvl="1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800000"/>
                </a:solidFill>
              </a:rPr>
              <a:t>User-defined radii of outer-ring</a:t>
            </a: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Any number of profiles per radial ring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u-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v-, T,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values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Modified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Rankine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vortex</a:t>
            </a: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levels from 1000 to 400 mb</a:t>
            </a: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vertical profile/No vertical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tilt</a:t>
            </a: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storm motion included</a:t>
            </a:r>
          </a:p>
          <a:p>
            <a:pPr marL="119063" indent="-119063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Large-scale shear added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9308" y="2854973"/>
            <a:ext cx="1303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 Synthetics for Ernesto 05L/2012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628" y="4558293"/>
            <a:ext cx="2043221" cy="20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9" b="1936"/>
          <a:stretch/>
        </p:blipFill>
        <p:spPr bwMode="auto">
          <a:xfrm>
            <a:off x="5334004" y="2345260"/>
            <a:ext cx="2070845" cy="206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9308" y="5056306"/>
            <a:ext cx="13038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TC Synthetics for invest area 98W/2013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33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16634</TotalTime>
  <Words>1116</Words>
  <Application>Microsoft Office PowerPoint</Application>
  <PresentationFormat>On-screen Show (4:3)</PresentationFormat>
  <Paragraphs>251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Naval Research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Hodur, Dr. Richard, Contractor, Code 7533</dc:creator>
  <cp:lastModifiedBy>Hodur, Dr. Richard, Contractor, Code 7533</cp:lastModifiedBy>
  <cp:revision>99</cp:revision>
  <cp:lastPrinted>2013-02-23T05:56:39Z</cp:lastPrinted>
  <dcterms:created xsi:type="dcterms:W3CDTF">2013-02-13T18:11:50Z</dcterms:created>
  <dcterms:modified xsi:type="dcterms:W3CDTF">2013-02-27T22:07:25Z</dcterms:modified>
</cp:coreProperties>
</file>